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Comfortaa"/>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omfortaa-bold.fntdata"/><Relationship Id="rId6" Type="http://schemas.openxmlformats.org/officeDocument/2006/relationships/slide" Target="slides/slide1.xml"/><Relationship Id="rId18" Type="http://schemas.openxmlformats.org/officeDocument/2006/relationships/font" Target="fonts/Comfortaa-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Karina: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31501dbcb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31501dbcb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 total deaths both in the U.S.A and globally rose, Nasdaq daily close </a:t>
            </a:r>
            <a:r>
              <a:rPr lang="en"/>
              <a:t>prices</a:t>
            </a:r>
            <a:r>
              <a:rPr lang="en"/>
              <a:t> increased and had a positive relationship with the covid-19 data globally and U.S. The positive correlation can be seen in the bottom left photo.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Bitcoin on the other hand a negative relationship with the total covid-19 cases, meaning there was less movement buying and selling.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31501dbcb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31501dbcb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31501dbcb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31501dbcb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31501dbc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31501dbc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covid 19 has affected bitcoin and nasdaq stocks.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931501dbcb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931501dbcb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will help identify why the stock market has fluctuated these last few months and what event caused it.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research may help predict what will happen to stocks/bitcoins when COVID-19 [3] cases increase or decrease in the future.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 case of a future pandemic, it will be better known as to what may occur to the stock market as new information arises and as the country responds.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Can help shareholders make decisions about their shares based on past events and fluctuations seen from the research.</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31501dbcb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31501dbcb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n" sz="1200">
                <a:solidFill>
                  <a:srgbClr val="28A283"/>
                </a:solidFill>
                <a:latin typeface="Times New Roman"/>
                <a:ea typeface="Times New Roman"/>
                <a:cs typeface="Times New Roman"/>
                <a:sym typeface="Times New Roman"/>
              </a:rPr>
              <a:t>Nasdaq </a:t>
            </a:r>
            <a:r>
              <a:rPr lang="en" sz="1200">
                <a:solidFill>
                  <a:schemeClr val="dk1"/>
                </a:solidFill>
                <a:latin typeface="Times New Roman"/>
                <a:ea typeface="Times New Roman"/>
                <a:cs typeface="Times New Roman"/>
                <a:sym typeface="Times New Roman"/>
              </a:rPr>
              <a:t>index is a collection of prices from all the companies listed in the exchange such as microsoft, amazon, netflix, and can be used as an indicator as to how the U.S corporations are doing. </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t/>
            </a:r>
            <a:endParaRPr sz="1200">
              <a:solidFill>
                <a:srgbClr val="6AA84F"/>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rPr lang="en" sz="1200">
                <a:solidFill>
                  <a:srgbClr val="6AA84F"/>
                </a:solidFill>
                <a:latin typeface="Times New Roman"/>
                <a:ea typeface="Times New Roman"/>
                <a:cs typeface="Times New Roman"/>
                <a:sym typeface="Times New Roman"/>
              </a:rPr>
              <a:t>Bitcoin </a:t>
            </a:r>
            <a:r>
              <a:rPr lang="en" sz="1200">
                <a:solidFill>
                  <a:schemeClr val="dk1"/>
                </a:solidFill>
                <a:latin typeface="Times New Roman"/>
                <a:ea typeface="Times New Roman"/>
                <a:cs typeface="Times New Roman"/>
                <a:sym typeface="Times New Roman"/>
              </a:rPr>
              <a:t>is a digital currency that has a decentralized authority meaning it is not a government-issued currency. The balances are kept in a public ledger for transparency and it is </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not backed up by any bank since there is no physical Bitcoins per say.</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Now, how are these two markets related to the covid-19? They are very distinct from one another and that makes them good broad indicators as to if the current pandemic has influenced their markets.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31501dbcb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31501dbcb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We began our research is by downloading and collecting all the nasdaq, bitcoin and covid data we could get.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merged the data and combined in order to form a table that could be utilized to create visualizations.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created plots comparing the markets to covid events and cases. Used python and the libraries matplotlib to create these visuals.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--Calculated correlation values and did hypothesis tests.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--Finally we did a statistical analysis and concluded our finding.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31501dbcb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931501dbcb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table is a visual representation on how the Volume in Bitcoin decreased, as seen in blue, and the total covid-19 cases in orange increased.As exhibited in the middle of the month of May there is a significant decrease Volume. This relationship is negative as manifested later on in the correlation table of values.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31501dbcb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31501dbcb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similarly to the bitcoin one, shows how as the global total cases increase the nasdaq price increases as well. This means that they have a positive </a:t>
            </a:r>
            <a:r>
              <a:rPr lang="en"/>
              <a:t>correlation</a:t>
            </a:r>
            <a:r>
              <a:rPr lang="en"/>
              <a:t>. As seen here the cases begin to increase late march and that is when the nasdaq price begins to increase as well.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31501dbcb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31501dbcb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supports the previous graph because the correlation values for total cases and deaths are near 1 and therefore </a:t>
            </a:r>
            <a:r>
              <a:rPr lang="en"/>
              <a:t>demonstrate</a:t>
            </a:r>
            <a:r>
              <a:rPr lang="en"/>
              <a:t> how there is a positive </a:t>
            </a:r>
            <a:r>
              <a:rPr lang="en"/>
              <a:t>correlation</a:t>
            </a:r>
            <a:r>
              <a:rPr lang="en"/>
              <a:t> between cases and nasdaq close prices.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71d88346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71d88346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 name="Shape 53"/>
        <p:cNvGrpSpPr/>
        <p:nvPr/>
      </p:nvGrpSpPr>
      <p:grpSpPr>
        <a:xfrm>
          <a:off x="0" y="0"/>
          <a:ext cx="0" cy="0"/>
          <a:chOff x="0" y="0"/>
          <a:chExt cx="0" cy="0"/>
        </a:xfrm>
      </p:grpSpPr>
      <p:sp>
        <p:nvSpPr>
          <p:cNvPr id="54" name="Google Shape;54;p13"/>
          <p:cNvSpPr/>
          <p:nvPr/>
        </p:nvSpPr>
        <p:spPr>
          <a:xfrm>
            <a:off x="2421050" y="552525"/>
            <a:ext cx="4341000" cy="4209300"/>
          </a:xfrm>
          <a:prstGeom prst="rect">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210950" y="386075"/>
            <a:ext cx="1950600" cy="1950600"/>
          </a:xfrm>
          <a:prstGeom prst="halfFrame">
            <a:avLst>
              <a:gd fmla="val 33333" name="adj1"/>
              <a:gd fmla="val 33333" name="adj2"/>
            </a:avLst>
          </a:prstGeom>
          <a:solidFill>
            <a:srgbClr val="0995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6982450" y="386075"/>
            <a:ext cx="1950600" cy="1950600"/>
          </a:xfrm>
          <a:prstGeom prst="halfFrame">
            <a:avLst>
              <a:gd fmla="val 33333" name="adj1"/>
              <a:gd fmla="val 33333" name="adj2"/>
            </a:avLst>
          </a:prstGeom>
          <a:solidFill>
            <a:srgbClr val="0995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5400000">
            <a:off x="210950" y="2885425"/>
            <a:ext cx="1950600" cy="1950600"/>
          </a:xfrm>
          <a:prstGeom prst="halfFrame">
            <a:avLst>
              <a:gd fmla="val 33333" name="adj1"/>
              <a:gd fmla="val 33333" name="adj2"/>
            </a:avLst>
          </a:prstGeom>
          <a:solidFill>
            <a:srgbClr val="0995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10800000">
            <a:off x="6982450" y="2885425"/>
            <a:ext cx="1950600" cy="1950600"/>
          </a:xfrm>
          <a:prstGeom prst="halfFrame">
            <a:avLst>
              <a:gd fmla="val 33333" name="adj1"/>
              <a:gd fmla="val 33333" name="adj2"/>
            </a:avLst>
          </a:prstGeom>
          <a:solidFill>
            <a:srgbClr val="0995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2788950" y="992350"/>
            <a:ext cx="3566100" cy="17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3500">
                <a:latin typeface="Times New Roman"/>
                <a:ea typeface="Times New Roman"/>
                <a:cs typeface="Times New Roman"/>
                <a:sym typeface="Times New Roman"/>
              </a:rPr>
              <a:t>Covid-19’s effects on the Nasdaq &amp; Bitcoin Markets</a:t>
            </a:r>
            <a:endParaRPr sz="3500">
              <a:latin typeface="Times New Roman"/>
              <a:ea typeface="Times New Roman"/>
              <a:cs typeface="Times New Roman"/>
              <a:sym typeface="Times New Roman"/>
            </a:endParaRPr>
          </a:p>
        </p:txBody>
      </p:sp>
      <p:sp>
        <p:nvSpPr>
          <p:cNvPr id="60" name="Google Shape;60;p13"/>
          <p:cNvSpPr txBox="1"/>
          <p:nvPr/>
        </p:nvSpPr>
        <p:spPr>
          <a:xfrm>
            <a:off x="2471300" y="3464425"/>
            <a:ext cx="4215300" cy="12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Presented by: Maria Del Valle and Karina Quiroga.</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 sz="1500">
                <a:latin typeface="Times New Roman"/>
                <a:ea typeface="Times New Roman"/>
                <a:cs typeface="Times New Roman"/>
                <a:sym typeface="Times New Roman"/>
              </a:rPr>
              <a:t>Team: Weiyuan Wu, Giovanny Ruiz</a:t>
            </a:r>
            <a:r>
              <a:rPr lang="en" sz="1500">
                <a:solidFill>
                  <a:schemeClr val="dk1"/>
                </a:solidFill>
                <a:latin typeface="Times New Roman"/>
                <a:ea typeface="Times New Roman"/>
                <a:cs typeface="Times New Roman"/>
                <a:sym typeface="Times New Roman"/>
              </a:rPr>
              <a:t>, and Dr. Sean Mondesire,</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 sz="1500">
                <a:latin typeface="Times New Roman"/>
                <a:ea typeface="Times New Roman"/>
                <a:cs typeface="Times New Roman"/>
                <a:sym typeface="Times New Roman"/>
              </a:rPr>
              <a:t>Miami Dade College</a:t>
            </a:r>
            <a:endParaRPr sz="15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2187600" cy="572700"/>
          </a:xfrm>
          <a:prstGeom prst="rect">
            <a:avLst/>
          </a:prstGeom>
          <a:ln cap="flat" cmpd="sng" w="28575">
            <a:solidFill>
              <a:srgbClr val="F6B26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endParaRPr b="1"/>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solidFill>
                  <a:srgbClr val="1D1C1D"/>
                </a:solidFill>
                <a:latin typeface="Times New Roman"/>
                <a:ea typeface="Times New Roman"/>
                <a:cs typeface="Times New Roman"/>
                <a:sym typeface="Times New Roman"/>
              </a:rPr>
              <a:t>There is a significant difference between </a:t>
            </a:r>
            <a:r>
              <a:rPr lang="en" sz="1600">
                <a:solidFill>
                  <a:srgbClr val="A64D79"/>
                </a:solidFill>
                <a:latin typeface="Times New Roman"/>
                <a:ea typeface="Times New Roman"/>
                <a:cs typeface="Times New Roman"/>
                <a:sym typeface="Times New Roman"/>
              </a:rPr>
              <a:t>“event days”</a:t>
            </a:r>
            <a:r>
              <a:rPr lang="en" sz="1600">
                <a:solidFill>
                  <a:srgbClr val="1D1C1D"/>
                </a:solidFill>
                <a:latin typeface="Times New Roman"/>
                <a:ea typeface="Times New Roman"/>
                <a:cs typeface="Times New Roman"/>
                <a:sym typeface="Times New Roman"/>
              </a:rPr>
              <a:t> and </a:t>
            </a:r>
            <a:r>
              <a:rPr lang="en" sz="1600">
                <a:solidFill>
                  <a:srgbClr val="38761D"/>
                </a:solidFill>
                <a:latin typeface="Times New Roman"/>
                <a:ea typeface="Times New Roman"/>
                <a:cs typeface="Times New Roman"/>
                <a:sym typeface="Times New Roman"/>
              </a:rPr>
              <a:t>“no event days”</a:t>
            </a:r>
            <a:r>
              <a:rPr lang="en" sz="1600">
                <a:solidFill>
                  <a:srgbClr val="1D1C1D"/>
                </a:solidFill>
                <a:latin typeface="Times New Roman"/>
                <a:ea typeface="Times New Roman"/>
                <a:cs typeface="Times New Roman"/>
                <a:sym typeface="Times New Roman"/>
              </a:rPr>
              <a:t> in </a:t>
            </a:r>
            <a:r>
              <a:rPr lang="en" sz="1600">
                <a:solidFill>
                  <a:srgbClr val="FF9900"/>
                </a:solidFill>
                <a:latin typeface="Times New Roman"/>
                <a:ea typeface="Times New Roman"/>
                <a:cs typeface="Times New Roman"/>
                <a:sym typeface="Times New Roman"/>
              </a:rPr>
              <a:t>Bitcoin </a:t>
            </a:r>
            <a:r>
              <a:rPr lang="en" sz="1600">
                <a:solidFill>
                  <a:srgbClr val="1D1C1D"/>
                </a:solidFill>
                <a:latin typeface="Times New Roman"/>
                <a:ea typeface="Times New Roman"/>
                <a:cs typeface="Times New Roman"/>
                <a:sym typeface="Times New Roman"/>
              </a:rPr>
              <a:t>price change. </a:t>
            </a:r>
            <a:endParaRPr sz="1600">
              <a:solidFill>
                <a:srgbClr val="1D1C1D"/>
              </a:solidFill>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solidFill>
                  <a:srgbClr val="1D1C1D"/>
                </a:solidFill>
                <a:latin typeface="Times New Roman"/>
                <a:ea typeface="Times New Roman"/>
                <a:cs typeface="Times New Roman"/>
                <a:sym typeface="Times New Roman"/>
              </a:rPr>
              <a:t>Based on the values in the correlation table, </a:t>
            </a:r>
            <a:r>
              <a:rPr lang="en" sz="1600">
                <a:solidFill>
                  <a:srgbClr val="0995C3"/>
                </a:solidFill>
                <a:latin typeface="Times New Roman"/>
                <a:ea typeface="Times New Roman"/>
                <a:cs typeface="Times New Roman"/>
                <a:sym typeface="Times New Roman"/>
              </a:rPr>
              <a:t>Nasdaq </a:t>
            </a:r>
            <a:r>
              <a:rPr lang="en" sz="1600">
                <a:solidFill>
                  <a:srgbClr val="1D1C1D"/>
                </a:solidFill>
                <a:latin typeface="Times New Roman"/>
                <a:ea typeface="Times New Roman"/>
                <a:cs typeface="Times New Roman"/>
                <a:sym typeface="Times New Roman"/>
              </a:rPr>
              <a:t>daily close prices have a moderately positive relationship with the total cases and deaths both in the U.S and globally. </a:t>
            </a:r>
            <a:endParaRPr sz="1600">
              <a:solidFill>
                <a:srgbClr val="1D1C1D"/>
              </a:solidFill>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solidFill>
                  <a:srgbClr val="FF9900"/>
                </a:solidFill>
                <a:latin typeface="Times New Roman"/>
                <a:ea typeface="Times New Roman"/>
                <a:cs typeface="Times New Roman"/>
                <a:sym typeface="Times New Roman"/>
              </a:rPr>
              <a:t>Bitcoin</a:t>
            </a:r>
            <a:r>
              <a:rPr lang="en" sz="1600">
                <a:solidFill>
                  <a:srgbClr val="FF9900"/>
                </a:solidFill>
                <a:latin typeface="Times New Roman"/>
                <a:ea typeface="Times New Roman"/>
                <a:cs typeface="Times New Roman"/>
                <a:sym typeface="Times New Roman"/>
              </a:rPr>
              <a:t> </a:t>
            </a:r>
            <a:r>
              <a:rPr lang="en" sz="1600">
                <a:solidFill>
                  <a:srgbClr val="1D1C1D"/>
                </a:solidFill>
                <a:latin typeface="Times New Roman"/>
                <a:ea typeface="Times New Roman"/>
                <a:cs typeface="Times New Roman"/>
                <a:sym typeface="Times New Roman"/>
              </a:rPr>
              <a:t>daily volume has a negative relationship with the total cases and deaths.</a:t>
            </a:r>
            <a:endParaRPr sz="1600">
              <a:latin typeface="Times New Roman"/>
              <a:ea typeface="Times New Roman"/>
              <a:cs typeface="Times New Roman"/>
              <a:sym typeface="Times New Roman"/>
            </a:endParaRPr>
          </a:p>
        </p:txBody>
      </p:sp>
      <p:pic>
        <p:nvPicPr>
          <p:cNvPr id="135" name="Google Shape;135;p22"/>
          <p:cNvPicPr preferRelativeResize="0"/>
          <p:nvPr/>
        </p:nvPicPr>
        <p:blipFill>
          <a:blip r:embed="rId3">
            <a:alphaModFix/>
          </a:blip>
          <a:stretch>
            <a:fillRect/>
          </a:stretch>
        </p:blipFill>
        <p:spPr>
          <a:xfrm>
            <a:off x="1359177" y="2926075"/>
            <a:ext cx="6425650" cy="156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2139000" cy="572700"/>
          </a:xfrm>
          <a:prstGeom prst="rect">
            <a:avLst/>
          </a:prstGeom>
          <a:ln cap="flat" cmpd="sng" w="28575">
            <a:solidFill>
              <a:srgbClr val="0995C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References</a:t>
            </a:r>
            <a:endParaRPr b="1"/>
          </a:p>
        </p:txBody>
      </p:sp>
      <p:sp>
        <p:nvSpPr>
          <p:cNvPr id="141" name="Google Shape;141;p23"/>
          <p:cNvSpPr txBox="1"/>
          <p:nvPr>
            <p:ph idx="1" type="body"/>
          </p:nvPr>
        </p:nvSpPr>
        <p:spPr>
          <a:xfrm>
            <a:off x="311700" y="1152475"/>
            <a:ext cx="8520600" cy="3712200"/>
          </a:xfrm>
          <a:prstGeom prst="rect">
            <a:avLst/>
          </a:prstGeom>
        </p:spPr>
        <p:txBody>
          <a:bodyPr anchorCtr="0" anchor="t" bIns="91425" lIns="91425" spcFirstLastPara="1" rIns="91425" wrap="square" tIns="91425">
            <a:noAutofit/>
          </a:bodyPr>
          <a:lstStyle/>
          <a:p>
            <a:pPr indent="-400050" lvl="0" marL="40005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“Bitcoin USD (BTC-USD) Stock Historical Prices &amp; Data”. Accessed on August 24, 2020. https://finance.yahoo.com/quote/BTC-USD/history?p=BTC-USD</a:t>
            </a:r>
            <a:endParaRPr sz="1200">
              <a:solidFill>
                <a:schemeClr val="dk1"/>
              </a:solidFill>
              <a:latin typeface="Times New Roman"/>
              <a:ea typeface="Times New Roman"/>
              <a:cs typeface="Times New Roman"/>
              <a:sym typeface="Times New Roman"/>
            </a:endParaRPr>
          </a:p>
          <a:p>
            <a:pPr indent="-400050" lvl="0" marL="40005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“NASDAQ Composite (^IXIC) Historical Data”. Accessed on August 24, 2020.  https://finance.yahoo.com/quote/%5EIXIC/history?p=%5EIXIC</a:t>
            </a:r>
            <a:endParaRPr sz="1200">
              <a:solidFill>
                <a:schemeClr val="dk1"/>
              </a:solidFill>
              <a:latin typeface="Times New Roman"/>
              <a:ea typeface="Times New Roman"/>
              <a:cs typeface="Times New Roman"/>
              <a:sym typeface="Times New Roman"/>
            </a:endParaRPr>
          </a:p>
          <a:p>
            <a:pPr indent="-400050" lvl="0" marL="40005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Parker, Edward. “COVID-19 tracker”. https://shiny.rstudio.com/gallery/covid19-tracker.html. Accessed on August 24, 2020. </a:t>
            </a:r>
            <a:endParaRPr sz="1200">
              <a:solidFill>
                <a:schemeClr val="dk1"/>
              </a:solidFill>
              <a:latin typeface="Times New Roman"/>
              <a:ea typeface="Times New Roman"/>
              <a:cs typeface="Times New Roman"/>
              <a:sym typeface="Times New Roman"/>
            </a:endParaRPr>
          </a:p>
          <a:p>
            <a:pPr indent="-400050" lvl="0" marL="40005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Amadeo, Kimberly. “How the Stock Market Works”. https://www.thebalance.com/how-does-the-stock-market-work-3306244. Accessed on August 24, 2020.</a:t>
            </a:r>
            <a:endParaRPr sz="1200">
              <a:solidFill>
                <a:schemeClr val="dk1"/>
              </a:solidFill>
              <a:latin typeface="Times New Roman"/>
              <a:ea typeface="Times New Roman"/>
              <a:cs typeface="Times New Roman"/>
              <a:sym typeface="Times New Roman"/>
            </a:endParaRPr>
          </a:p>
          <a:p>
            <a:pPr indent="-400050" lvl="0" marL="40005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Nasdaq logo. Accessed on august 24, 2020. https://commons.wikimedia.org/wiki/File:NASDAQ_Logo.svg</a:t>
            </a:r>
            <a:endParaRPr sz="1200">
              <a:solidFill>
                <a:schemeClr val="dk1"/>
              </a:solidFill>
              <a:latin typeface="Times New Roman"/>
              <a:ea typeface="Times New Roman"/>
              <a:cs typeface="Times New Roman"/>
              <a:sym typeface="Times New Roman"/>
            </a:endParaRPr>
          </a:p>
          <a:p>
            <a:pPr indent="-400050" lvl="0" marL="40005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Bitcoin cryptocurrency icon. Accessed on August 24, 2020. https://www.pikrepo.com/fyhre/illustration-of-bitcoin-cryptocurrency-icon</a:t>
            </a:r>
            <a:endParaRPr sz="1200">
              <a:solidFill>
                <a:schemeClr val="dk1"/>
              </a:solidFill>
              <a:latin typeface="Times New Roman"/>
              <a:ea typeface="Times New Roman"/>
              <a:cs typeface="Times New Roman"/>
              <a:sym typeface="Times New Roman"/>
            </a:endParaRPr>
          </a:p>
          <a:p>
            <a:pPr indent="-400050" lvl="0" marL="400050" rtl="0" algn="l">
              <a:spcBef>
                <a:spcPts val="120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Trading app screen. Accessed on August 24, 2020. https://www.pxfuel.com/en/free-photo-oyvxp</a:t>
            </a:r>
            <a:endParaRPr sz="1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3614100" cy="572700"/>
          </a:xfrm>
          <a:prstGeom prst="rect">
            <a:avLst/>
          </a:prstGeom>
          <a:ln cap="flat" cmpd="sng" w="28575">
            <a:solidFill>
              <a:srgbClr val="F6B26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Acknowledgements</a:t>
            </a:r>
            <a:endParaRPr b="1"/>
          </a:p>
        </p:txBody>
      </p:sp>
      <p:sp>
        <p:nvSpPr>
          <p:cNvPr id="147" name="Google Shape;14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Clr>
                <a:schemeClr val="dk1"/>
              </a:buClr>
              <a:buSzPts val="1100"/>
              <a:buFont typeface="Arial"/>
              <a:buNone/>
            </a:pPr>
            <a:r>
              <a:rPr lang="en" sz="2000">
                <a:solidFill>
                  <a:srgbClr val="222222"/>
                </a:solidFill>
                <a:highlight>
                  <a:schemeClr val="lt1"/>
                </a:highlight>
                <a:latin typeface="Times New Roman"/>
                <a:ea typeface="Times New Roman"/>
                <a:cs typeface="Times New Roman"/>
                <a:sym typeface="Times New Roman"/>
              </a:rPr>
              <a:t>The original research summarized in the following was supported, in part, by U.S. Department of Education grant award P031C160161 (STEM SPACE).  Any opinions, findings, and conclusions or recommendations expressed in this material are those of the authors and do not necessarily reflect the views of the funding agency.</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3492300" cy="572700"/>
          </a:xfrm>
          <a:prstGeom prst="rect">
            <a:avLst/>
          </a:prstGeom>
          <a:noFill/>
          <a:ln cap="flat" cmpd="sng" w="28575">
            <a:solidFill>
              <a:srgbClr val="F6B26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Problem Statement</a:t>
            </a:r>
            <a:endParaRPr b="1"/>
          </a:p>
        </p:txBody>
      </p:sp>
      <p:sp>
        <p:nvSpPr>
          <p:cNvPr id="66" name="Google Shape;66;p14"/>
          <p:cNvSpPr txBox="1"/>
          <p:nvPr>
            <p:ph idx="1" type="body"/>
          </p:nvPr>
        </p:nvSpPr>
        <p:spPr>
          <a:xfrm>
            <a:off x="311700" y="1152475"/>
            <a:ext cx="8520600" cy="113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Font typeface="Arial"/>
              <a:buNone/>
            </a:pPr>
            <a:r>
              <a:rPr lang="en" sz="2500">
                <a:solidFill>
                  <a:srgbClr val="1D1C1D"/>
                </a:solidFill>
                <a:latin typeface="Times New Roman"/>
                <a:ea typeface="Times New Roman"/>
                <a:cs typeface="Times New Roman"/>
                <a:sym typeface="Times New Roman"/>
              </a:rPr>
              <a:t>Has COVID-19 cases and deaths affected the stock and cryptocurrency markets?</a:t>
            </a:r>
            <a:endParaRPr/>
          </a:p>
        </p:txBody>
      </p:sp>
      <p:pic>
        <p:nvPicPr>
          <p:cNvPr id="67" name="Google Shape;67;p14"/>
          <p:cNvPicPr preferRelativeResize="0"/>
          <p:nvPr/>
        </p:nvPicPr>
        <p:blipFill>
          <a:blip r:embed="rId3">
            <a:alphaModFix/>
          </a:blip>
          <a:stretch>
            <a:fillRect/>
          </a:stretch>
        </p:blipFill>
        <p:spPr>
          <a:xfrm>
            <a:off x="311700" y="2426925"/>
            <a:ext cx="3272701" cy="2088437"/>
          </a:xfrm>
          <a:prstGeom prst="rect">
            <a:avLst/>
          </a:prstGeom>
          <a:noFill/>
          <a:ln>
            <a:noFill/>
          </a:ln>
        </p:spPr>
      </p:pic>
      <p:pic>
        <p:nvPicPr>
          <p:cNvPr id="68" name="Google Shape;68;p14"/>
          <p:cNvPicPr preferRelativeResize="0"/>
          <p:nvPr/>
        </p:nvPicPr>
        <p:blipFill>
          <a:blip r:embed="rId4">
            <a:alphaModFix/>
          </a:blip>
          <a:stretch>
            <a:fillRect/>
          </a:stretch>
        </p:blipFill>
        <p:spPr>
          <a:xfrm>
            <a:off x="5490825" y="2426926"/>
            <a:ext cx="3341472" cy="2088424"/>
          </a:xfrm>
          <a:prstGeom prst="rect">
            <a:avLst/>
          </a:prstGeom>
          <a:noFill/>
          <a:ln>
            <a:noFill/>
          </a:ln>
        </p:spPr>
      </p:pic>
      <p:pic>
        <p:nvPicPr>
          <p:cNvPr id="69" name="Google Shape;69;p14"/>
          <p:cNvPicPr preferRelativeResize="0"/>
          <p:nvPr/>
        </p:nvPicPr>
        <p:blipFill>
          <a:blip r:embed="rId5">
            <a:alphaModFix amt="60000"/>
          </a:blip>
          <a:stretch>
            <a:fillRect/>
          </a:stretch>
        </p:blipFill>
        <p:spPr>
          <a:xfrm>
            <a:off x="3870000" y="3014249"/>
            <a:ext cx="1335226" cy="91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1968300" cy="572700"/>
          </a:xfrm>
          <a:prstGeom prst="rect">
            <a:avLst/>
          </a:prstGeom>
          <a:noFill/>
          <a:ln cap="flat" cmpd="sng" w="28575">
            <a:solidFill>
              <a:srgbClr val="0995C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Comfortaa"/>
                <a:ea typeface="Comfortaa"/>
                <a:cs typeface="Comfortaa"/>
                <a:sym typeface="Comfortaa"/>
              </a:rPr>
              <a:t>The Covid-19 virus has changed the world as we know it and its economy along with it. </a:t>
            </a:r>
            <a:endParaRPr>
              <a:solidFill>
                <a:srgbClr val="000000"/>
              </a:solidFill>
              <a:latin typeface="Comfortaa"/>
              <a:ea typeface="Comfortaa"/>
              <a:cs typeface="Comfortaa"/>
              <a:sym typeface="Comfortaa"/>
            </a:endParaRPr>
          </a:p>
        </p:txBody>
      </p:sp>
      <p:pic>
        <p:nvPicPr>
          <p:cNvPr id="76" name="Google Shape;76;p15"/>
          <p:cNvPicPr preferRelativeResize="0"/>
          <p:nvPr/>
        </p:nvPicPr>
        <p:blipFill>
          <a:blip r:embed="rId3">
            <a:alphaModFix amt="51000"/>
          </a:blip>
          <a:stretch>
            <a:fillRect/>
          </a:stretch>
        </p:blipFill>
        <p:spPr>
          <a:xfrm>
            <a:off x="2268775" y="1961575"/>
            <a:ext cx="4606450" cy="27966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2309700" cy="572700"/>
          </a:xfrm>
          <a:prstGeom prst="rect">
            <a:avLst/>
          </a:prstGeom>
          <a:ln cap="flat" cmpd="sng" w="28575">
            <a:solidFill>
              <a:srgbClr val="F6B26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Background</a:t>
            </a:r>
            <a:endParaRPr b="1"/>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5000">
                <a:solidFill>
                  <a:srgbClr val="000000"/>
                </a:solidFill>
                <a:latin typeface="Times New Roman"/>
                <a:ea typeface="Times New Roman"/>
                <a:cs typeface="Times New Roman"/>
                <a:sym typeface="Times New Roman"/>
              </a:rPr>
              <a:t>What is</a:t>
            </a:r>
            <a:r>
              <a:rPr lang="en" sz="5000">
                <a:solidFill>
                  <a:srgbClr val="28A283"/>
                </a:solidFill>
                <a:latin typeface="Times New Roman"/>
                <a:ea typeface="Times New Roman"/>
                <a:cs typeface="Times New Roman"/>
                <a:sym typeface="Times New Roman"/>
              </a:rPr>
              <a:t> </a:t>
            </a:r>
            <a:r>
              <a:rPr lang="en" sz="5000">
                <a:solidFill>
                  <a:srgbClr val="0995C3"/>
                </a:solidFill>
                <a:latin typeface="Times New Roman"/>
                <a:ea typeface="Times New Roman"/>
                <a:cs typeface="Times New Roman"/>
                <a:sym typeface="Times New Roman"/>
              </a:rPr>
              <a:t>Nasdaq</a:t>
            </a:r>
            <a:r>
              <a:rPr lang="en" sz="5000">
                <a:solidFill>
                  <a:srgbClr val="000000"/>
                </a:solidFill>
                <a:latin typeface="Times New Roman"/>
                <a:ea typeface="Times New Roman"/>
                <a:cs typeface="Times New Roman"/>
                <a:sym typeface="Times New Roman"/>
              </a:rPr>
              <a:t>?</a:t>
            </a:r>
            <a:r>
              <a:rPr lang="en" sz="5000">
                <a:solidFill>
                  <a:schemeClr val="dk1"/>
                </a:solidFill>
                <a:latin typeface="Times New Roman"/>
                <a:ea typeface="Times New Roman"/>
                <a:cs typeface="Times New Roman"/>
                <a:sym typeface="Times New Roman"/>
              </a:rPr>
              <a:t>		</a:t>
            </a:r>
            <a:endParaRPr sz="50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5000">
                <a:solidFill>
                  <a:srgbClr val="000000"/>
                </a:solidFill>
                <a:latin typeface="Times New Roman"/>
                <a:ea typeface="Times New Roman"/>
                <a:cs typeface="Times New Roman"/>
                <a:sym typeface="Times New Roman"/>
              </a:rPr>
              <a:t>What is</a:t>
            </a:r>
            <a:r>
              <a:rPr lang="en" sz="5000">
                <a:solidFill>
                  <a:srgbClr val="6AA84F"/>
                </a:solidFill>
                <a:latin typeface="Times New Roman"/>
                <a:ea typeface="Times New Roman"/>
                <a:cs typeface="Times New Roman"/>
                <a:sym typeface="Times New Roman"/>
              </a:rPr>
              <a:t> </a:t>
            </a:r>
            <a:r>
              <a:rPr lang="en" sz="5000">
                <a:solidFill>
                  <a:srgbClr val="E69138"/>
                </a:solidFill>
                <a:latin typeface="Times New Roman"/>
                <a:ea typeface="Times New Roman"/>
                <a:cs typeface="Times New Roman"/>
                <a:sym typeface="Times New Roman"/>
              </a:rPr>
              <a:t>Bitcoin</a:t>
            </a:r>
            <a:r>
              <a:rPr lang="en" sz="5000">
                <a:solidFill>
                  <a:srgbClr val="000000"/>
                </a:solidFill>
                <a:latin typeface="Times New Roman"/>
                <a:ea typeface="Times New Roman"/>
                <a:cs typeface="Times New Roman"/>
                <a:sym typeface="Times New Roman"/>
              </a:rPr>
              <a:t>?</a:t>
            </a:r>
            <a:endParaRPr sz="50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5000">
                <a:solidFill>
                  <a:srgbClr val="000000"/>
                </a:solidFill>
                <a:latin typeface="Times New Roman"/>
                <a:ea typeface="Times New Roman"/>
                <a:cs typeface="Times New Roman"/>
                <a:sym typeface="Times New Roman"/>
              </a:rPr>
              <a:t>How does this affect</a:t>
            </a:r>
            <a:endParaRPr sz="50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 sz="5000">
                <a:solidFill>
                  <a:srgbClr val="000000"/>
                </a:solidFill>
                <a:latin typeface="Times New Roman"/>
                <a:ea typeface="Times New Roman"/>
                <a:cs typeface="Times New Roman"/>
                <a:sym typeface="Times New Roman"/>
              </a:rPr>
              <a:t>the world?</a:t>
            </a:r>
            <a:endParaRPr sz="5000">
              <a:solidFill>
                <a:srgbClr val="000000"/>
              </a:solidFill>
              <a:latin typeface="Times New Roman"/>
              <a:ea typeface="Times New Roman"/>
              <a:cs typeface="Times New Roman"/>
              <a:sym typeface="Times New Roman"/>
            </a:endParaRPr>
          </a:p>
        </p:txBody>
      </p:sp>
      <p:pic>
        <p:nvPicPr>
          <p:cNvPr id="83" name="Google Shape;83;p16"/>
          <p:cNvPicPr preferRelativeResize="0"/>
          <p:nvPr/>
        </p:nvPicPr>
        <p:blipFill>
          <a:blip r:embed="rId3">
            <a:alphaModFix/>
          </a:blip>
          <a:stretch>
            <a:fillRect/>
          </a:stretch>
        </p:blipFill>
        <p:spPr>
          <a:xfrm>
            <a:off x="5817675" y="1353350"/>
            <a:ext cx="3014626" cy="3014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2480400" cy="572700"/>
          </a:xfrm>
          <a:prstGeom prst="rect">
            <a:avLst/>
          </a:prstGeom>
          <a:ln cap="flat" cmpd="sng" w="28575">
            <a:solidFill>
              <a:srgbClr val="0995C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Methodology</a:t>
            </a:r>
            <a:endParaRPr b="1"/>
          </a:p>
        </p:txBody>
      </p:sp>
      <p:sp>
        <p:nvSpPr>
          <p:cNvPr id="89" name="Google Shape;89;p17"/>
          <p:cNvSpPr txBox="1"/>
          <p:nvPr>
            <p:ph idx="1" type="body"/>
          </p:nvPr>
        </p:nvSpPr>
        <p:spPr>
          <a:xfrm>
            <a:off x="311700" y="1140275"/>
            <a:ext cx="8520600" cy="34164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333333"/>
              </a:buClr>
              <a:buSzPts val="2000"/>
              <a:buFont typeface="Times New Roman"/>
              <a:buChar char="●"/>
            </a:pPr>
            <a:r>
              <a:rPr lang="en" sz="2000">
                <a:solidFill>
                  <a:srgbClr val="333333"/>
                </a:solidFill>
                <a:highlight>
                  <a:schemeClr val="lt1"/>
                </a:highlight>
                <a:latin typeface="Times New Roman"/>
                <a:ea typeface="Times New Roman"/>
                <a:cs typeface="Times New Roman"/>
                <a:sym typeface="Times New Roman"/>
              </a:rPr>
              <a:t>Downloaded Bitcoin, Nasdaq, and COVID-19 events data.</a:t>
            </a:r>
            <a:endParaRPr sz="2000">
              <a:solidFill>
                <a:srgbClr val="333333"/>
              </a:solidFill>
              <a:highlight>
                <a:schemeClr val="lt1"/>
              </a:highlight>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lang="en" sz="2000">
                <a:solidFill>
                  <a:srgbClr val="000000"/>
                </a:solidFill>
                <a:highlight>
                  <a:schemeClr val="lt1"/>
                </a:highlight>
                <a:latin typeface="Times New Roman"/>
                <a:ea typeface="Times New Roman"/>
                <a:cs typeface="Times New Roman"/>
                <a:sym typeface="Times New Roman"/>
              </a:rPr>
              <a:t>Organizing and merging data.</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Create visualizations for Bitcoin and Nasdaq vs COVID-19.</a:t>
            </a:r>
            <a:endParaRPr sz="2000">
              <a:solidFill>
                <a:schemeClr val="dk1"/>
              </a:solidFill>
              <a:highlight>
                <a:schemeClr val="lt1"/>
              </a:highlight>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Do statistical analysis.</a:t>
            </a:r>
            <a:endParaRPr sz="2000">
              <a:latin typeface="Times New Roman"/>
              <a:ea typeface="Times New Roman"/>
              <a:cs typeface="Times New Roman"/>
              <a:sym typeface="Times New Roman"/>
            </a:endParaRPr>
          </a:p>
        </p:txBody>
      </p:sp>
      <p:pic>
        <p:nvPicPr>
          <p:cNvPr id="90" name="Google Shape;90;p17"/>
          <p:cNvPicPr preferRelativeResize="0"/>
          <p:nvPr/>
        </p:nvPicPr>
        <p:blipFill rotWithShape="1">
          <a:blip r:embed="rId3">
            <a:alphaModFix/>
          </a:blip>
          <a:srcRect b="28875" l="15292" r="14527" t="25276"/>
          <a:stretch/>
        </p:blipFill>
        <p:spPr>
          <a:xfrm>
            <a:off x="1726275" y="3014800"/>
            <a:ext cx="5691474" cy="2042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298700"/>
            <a:ext cx="8417700" cy="627900"/>
          </a:xfrm>
          <a:prstGeom prst="rect">
            <a:avLst/>
          </a:prstGeom>
          <a:ln cap="flat" cmpd="sng" w="28575">
            <a:solidFill>
              <a:srgbClr val="F6B26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
              <a:t>COVID-19 vs financial market volatility analysis</a:t>
            </a:r>
            <a:endParaRPr b="1"/>
          </a:p>
        </p:txBody>
      </p:sp>
      <p:pic>
        <p:nvPicPr>
          <p:cNvPr id="96" name="Google Shape;96;p18"/>
          <p:cNvPicPr preferRelativeResize="0"/>
          <p:nvPr/>
        </p:nvPicPr>
        <p:blipFill rotWithShape="1">
          <a:blip r:embed="rId3">
            <a:alphaModFix/>
          </a:blip>
          <a:srcRect b="2868" l="1377" r="14142" t="3681"/>
          <a:stretch/>
        </p:blipFill>
        <p:spPr>
          <a:xfrm>
            <a:off x="1074750" y="1547300"/>
            <a:ext cx="5658424" cy="3221600"/>
          </a:xfrm>
          <a:prstGeom prst="rect">
            <a:avLst/>
          </a:prstGeom>
          <a:noFill/>
          <a:ln>
            <a:noFill/>
          </a:ln>
        </p:spPr>
      </p:pic>
      <p:sp>
        <p:nvSpPr>
          <p:cNvPr id="97" name="Google Shape;97;p18"/>
          <p:cNvSpPr txBox="1"/>
          <p:nvPr/>
        </p:nvSpPr>
        <p:spPr>
          <a:xfrm>
            <a:off x="2232625" y="1179900"/>
            <a:ext cx="35823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Bitcoin Volume vs Global Covid-19 total cases</a:t>
            </a:r>
            <a:endParaRPr sz="1200"/>
          </a:p>
        </p:txBody>
      </p:sp>
      <p:sp>
        <p:nvSpPr>
          <p:cNvPr id="98" name="Google Shape;98;p18"/>
          <p:cNvSpPr txBox="1"/>
          <p:nvPr/>
        </p:nvSpPr>
        <p:spPr>
          <a:xfrm>
            <a:off x="1074750" y="1197600"/>
            <a:ext cx="5298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Ie10</a:t>
            </a:r>
            <a:endParaRPr sz="1200"/>
          </a:p>
        </p:txBody>
      </p:sp>
      <p:sp>
        <p:nvSpPr>
          <p:cNvPr id="99" name="Google Shape;99;p18"/>
          <p:cNvSpPr txBox="1"/>
          <p:nvPr/>
        </p:nvSpPr>
        <p:spPr>
          <a:xfrm>
            <a:off x="6173875" y="1197600"/>
            <a:ext cx="4119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Ie7</a:t>
            </a:r>
            <a:endParaRPr sz="1200"/>
          </a:p>
        </p:txBody>
      </p:sp>
      <p:sp>
        <p:nvSpPr>
          <p:cNvPr id="100" name="Google Shape;100;p18"/>
          <p:cNvSpPr txBox="1"/>
          <p:nvPr/>
        </p:nvSpPr>
        <p:spPr>
          <a:xfrm>
            <a:off x="3428825" y="4768900"/>
            <a:ext cx="6042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Month</a:t>
            </a:r>
            <a:endParaRPr sz="1000"/>
          </a:p>
        </p:txBody>
      </p:sp>
      <p:sp>
        <p:nvSpPr>
          <p:cNvPr id="101" name="Google Shape;101;p18"/>
          <p:cNvSpPr txBox="1"/>
          <p:nvPr/>
        </p:nvSpPr>
        <p:spPr>
          <a:xfrm>
            <a:off x="7114500" y="2917300"/>
            <a:ext cx="1195500" cy="55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9900"/>
                </a:solidFill>
              </a:rPr>
              <a:t>___ </a:t>
            </a:r>
            <a:r>
              <a:rPr lang="en" sz="800">
                <a:solidFill>
                  <a:srgbClr val="FF9900"/>
                </a:solidFill>
              </a:rPr>
              <a:t>Global total cases</a:t>
            </a:r>
            <a:endParaRPr sz="800">
              <a:solidFill>
                <a:srgbClr val="FF9900"/>
              </a:solidFill>
            </a:endParaRPr>
          </a:p>
          <a:p>
            <a:pPr indent="0" lvl="0" marL="0" rtl="0" algn="l">
              <a:spcBef>
                <a:spcPts val="0"/>
              </a:spcBef>
              <a:spcAft>
                <a:spcPts val="0"/>
              </a:spcAft>
              <a:buNone/>
            </a:pPr>
            <a:r>
              <a:rPr lang="en" sz="800">
                <a:solidFill>
                  <a:srgbClr val="93C47D"/>
                </a:solidFill>
              </a:rPr>
              <a:t>----- Covid-19 events</a:t>
            </a:r>
            <a:endParaRPr sz="800">
              <a:solidFill>
                <a:srgbClr val="93C47D"/>
              </a:solidFill>
            </a:endParaRPr>
          </a:p>
          <a:p>
            <a:pPr indent="0" lvl="0" marL="0" rtl="0" algn="l">
              <a:spcBef>
                <a:spcPts val="0"/>
              </a:spcBef>
              <a:spcAft>
                <a:spcPts val="0"/>
              </a:spcAft>
              <a:buNone/>
            </a:pPr>
            <a:r>
              <a:rPr lang="en" sz="800">
                <a:solidFill>
                  <a:srgbClr val="1155CC"/>
                </a:solidFill>
              </a:rPr>
              <a:t>___ Bitcoin Volume</a:t>
            </a:r>
            <a:endParaRPr sz="800">
              <a:solidFill>
                <a:srgbClr val="1155CC"/>
              </a:solidFill>
            </a:endParaRPr>
          </a:p>
        </p:txBody>
      </p:sp>
      <p:sp>
        <p:nvSpPr>
          <p:cNvPr id="102" name="Google Shape;102;p18"/>
          <p:cNvSpPr txBox="1"/>
          <p:nvPr/>
        </p:nvSpPr>
        <p:spPr>
          <a:xfrm rot="-5400000">
            <a:off x="288425" y="3015000"/>
            <a:ext cx="10431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Bitcoin Volume</a:t>
            </a:r>
            <a:endParaRPr sz="1000"/>
          </a:p>
        </p:txBody>
      </p:sp>
      <p:sp>
        <p:nvSpPr>
          <p:cNvPr id="103" name="Google Shape;103;p18"/>
          <p:cNvSpPr txBox="1"/>
          <p:nvPr/>
        </p:nvSpPr>
        <p:spPr>
          <a:xfrm rot="-5400000">
            <a:off x="6447750" y="3006300"/>
            <a:ext cx="10299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Case number</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347475"/>
            <a:ext cx="8520600" cy="591300"/>
          </a:xfrm>
          <a:prstGeom prst="rect">
            <a:avLst/>
          </a:prstGeom>
          <a:ln cap="flat" cmpd="sng" w="28575">
            <a:solidFill>
              <a:srgbClr val="0995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
              <a:t>COVID-19 vs financial market volatility analysis</a:t>
            </a:r>
            <a:endParaRPr b="1"/>
          </a:p>
        </p:txBody>
      </p:sp>
      <p:sp>
        <p:nvSpPr>
          <p:cNvPr id="109" name="Google Shape;109;p19"/>
          <p:cNvSpPr txBox="1"/>
          <p:nvPr/>
        </p:nvSpPr>
        <p:spPr>
          <a:xfrm>
            <a:off x="2392700" y="1036325"/>
            <a:ext cx="34686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Nasdaq Close</a:t>
            </a:r>
            <a:r>
              <a:rPr lang="en" sz="1200">
                <a:solidFill>
                  <a:schemeClr val="dk1"/>
                </a:solidFill>
              </a:rPr>
              <a:t> vs Global Covid-19 total cases</a:t>
            </a:r>
            <a:endParaRPr/>
          </a:p>
        </p:txBody>
      </p:sp>
      <p:sp>
        <p:nvSpPr>
          <p:cNvPr id="110" name="Google Shape;110;p19"/>
          <p:cNvSpPr txBox="1"/>
          <p:nvPr/>
        </p:nvSpPr>
        <p:spPr>
          <a:xfrm>
            <a:off x="3796250" y="4728975"/>
            <a:ext cx="6615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Month</a:t>
            </a:r>
            <a:endParaRPr sz="1200"/>
          </a:p>
        </p:txBody>
      </p:sp>
      <p:sp>
        <p:nvSpPr>
          <p:cNvPr id="111" name="Google Shape;111;p19"/>
          <p:cNvSpPr txBox="1"/>
          <p:nvPr/>
        </p:nvSpPr>
        <p:spPr>
          <a:xfrm rot="-5400000">
            <a:off x="441425" y="2809650"/>
            <a:ext cx="11286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Nasdaq Price</a:t>
            </a:r>
            <a:endParaRPr sz="1200"/>
          </a:p>
        </p:txBody>
      </p:sp>
      <p:sp>
        <p:nvSpPr>
          <p:cNvPr id="112" name="Google Shape;112;p19"/>
          <p:cNvSpPr txBox="1"/>
          <p:nvPr/>
        </p:nvSpPr>
        <p:spPr>
          <a:xfrm rot="-5400000">
            <a:off x="6662525" y="2827050"/>
            <a:ext cx="10299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Case number</a:t>
            </a:r>
            <a:endParaRPr sz="1000"/>
          </a:p>
        </p:txBody>
      </p:sp>
      <p:sp>
        <p:nvSpPr>
          <p:cNvPr id="113" name="Google Shape;113;p19"/>
          <p:cNvSpPr txBox="1"/>
          <p:nvPr/>
        </p:nvSpPr>
        <p:spPr>
          <a:xfrm>
            <a:off x="6327650" y="1036325"/>
            <a:ext cx="4266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Ie7</a:t>
            </a:r>
            <a:endParaRPr/>
          </a:p>
        </p:txBody>
      </p:sp>
      <p:pic>
        <p:nvPicPr>
          <p:cNvPr id="114" name="Google Shape;114;p19"/>
          <p:cNvPicPr preferRelativeResize="0"/>
          <p:nvPr/>
        </p:nvPicPr>
        <p:blipFill>
          <a:blip r:embed="rId3">
            <a:alphaModFix/>
          </a:blip>
          <a:stretch>
            <a:fillRect/>
          </a:stretch>
        </p:blipFill>
        <p:spPr>
          <a:xfrm>
            <a:off x="1174917" y="1329075"/>
            <a:ext cx="5904156" cy="3471324"/>
          </a:xfrm>
          <a:prstGeom prst="rect">
            <a:avLst/>
          </a:prstGeom>
          <a:noFill/>
          <a:ln>
            <a:noFill/>
          </a:ln>
        </p:spPr>
      </p:pic>
      <p:sp>
        <p:nvSpPr>
          <p:cNvPr id="115" name="Google Shape;115;p19"/>
          <p:cNvSpPr txBox="1"/>
          <p:nvPr/>
        </p:nvSpPr>
        <p:spPr>
          <a:xfrm>
            <a:off x="7529525" y="2789188"/>
            <a:ext cx="1195500" cy="55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9900"/>
                </a:solidFill>
              </a:rPr>
              <a:t>___ Global total cases</a:t>
            </a:r>
            <a:endParaRPr sz="800">
              <a:solidFill>
                <a:srgbClr val="FF9900"/>
              </a:solidFill>
            </a:endParaRPr>
          </a:p>
          <a:p>
            <a:pPr indent="0" lvl="0" marL="0" rtl="0" algn="l">
              <a:spcBef>
                <a:spcPts val="0"/>
              </a:spcBef>
              <a:spcAft>
                <a:spcPts val="0"/>
              </a:spcAft>
              <a:buNone/>
            </a:pPr>
            <a:r>
              <a:rPr lang="en" sz="800">
                <a:solidFill>
                  <a:srgbClr val="93C47D"/>
                </a:solidFill>
              </a:rPr>
              <a:t>----- Covid-19 events</a:t>
            </a:r>
            <a:endParaRPr sz="800">
              <a:solidFill>
                <a:srgbClr val="93C47D"/>
              </a:solidFill>
            </a:endParaRPr>
          </a:p>
          <a:p>
            <a:pPr indent="0" lvl="0" marL="0" rtl="0" algn="l">
              <a:spcBef>
                <a:spcPts val="0"/>
              </a:spcBef>
              <a:spcAft>
                <a:spcPts val="0"/>
              </a:spcAft>
              <a:buNone/>
            </a:pPr>
            <a:r>
              <a:rPr lang="en" sz="800">
                <a:solidFill>
                  <a:srgbClr val="1155CC"/>
                </a:solidFill>
              </a:rPr>
              <a:t>___ Nasdaq Price</a:t>
            </a:r>
            <a:endParaRPr sz="800">
              <a:solidFill>
                <a:srgbClr val="1155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287325" y="447800"/>
            <a:ext cx="2224200" cy="572700"/>
          </a:xfrm>
          <a:prstGeom prst="rect">
            <a:avLst/>
          </a:prstGeom>
          <a:ln cap="flat" cmpd="sng" w="28575">
            <a:solidFill>
              <a:srgbClr val="F6B26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Discussion</a:t>
            </a:r>
            <a:endParaRPr b="1"/>
          </a:p>
        </p:txBody>
      </p:sp>
      <p:pic>
        <p:nvPicPr>
          <p:cNvPr id="121" name="Google Shape;121;p20"/>
          <p:cNvPicPr preferRelativeResize="0"/>
          <p:nvPr/>
        </p:nvPicPr>
        <p:blipFill>
          <a:blip r:embed="rId3">
            <a:alphaModFix/>
          </a:blip>
          <a:stretch>
            <a:fillRect/>
          </a:stretch>
        </p:blipFill>
        <p:spPr>
          <a:xfrm>
            <a:off x="88800" y="1570238"/>
            <a:ext cx="8966400" cy="165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1807479" y="1117150"/>
            <a:ext cx="5529049" cy="1969675"/>
          </a:xfrm>
          <a:prstGeom prst="rect">
            <a:avLst/>
          </a:prstGeom>
          <a:noFill/>
          <a:ln>
            <a:noFill/>
          </a:ln>
        </p:spPr>
      </p:pic>
      <p:pic>
        <p:nvPicPr>
          <p:cNvPr id="127" name="Google Shape;127;p21"/>
          <p:cNvPicPr preferRelativeResize="0"/>
          <p:nvPr/>
        </p:nvPicPr>
        <p:blipFill>
          <a:blip r:embed="rId4">
            <a:alphaModFix/>
          </a:blip>
          <a:stretch>
            <a:fillRect/>
          </a:stretch>
        </p:blipFill>
        <p:spPr>
          <a:xfrm>
            <a:off x="2206750" y="3268375"/>
            <a:ext cx="4730500" cy="1604225"/>
          </a:xfrm>
          <a:prstGeom prst="rect">
            <a:avLst/>
          </a:prstGeom>
          <a:noFill/>
          <a:ln>
            <a:noFill/>
          </a:ln>
        </p:spPr>
      </p:pic>
      <p:sp>
        <p:nvSpPr>
          <p:cNvPr id="128" name="Google Shape;128;p21"/>
          <p:cNvSpPr txBox="1"/>
          <p:nvPr>
            <p:ph type="title"/>
          </p:nvPr>
        </p:nvSpPr>
        <p:spPr>
          <a:xfrm>
            <a:off x="439700" y="362900"/>
            <a:ext cx="2187600" cy="572700"/>
          </a:xfrm>
          <a:prstGeom prst="rect">
            <a:avLst/>
          </a:prstGeom>
          <a:ln cap="flat" cmpd="sng" w="28575">
            <a:solidFill>
              <a:srgbClr val="0995C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Discussion</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